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7" r:id="rId6"/>
    <p:sldId id="266" r:id="rId7"/>
    <p:sldId id="273" r:id="rId8"/>
    <p:sldId id="259" r:id="rId9"/>
    <p:sldId id="260" r:id="rId10"/>
    <p:sldId id="261" r:id="rId11"/>
    <p:sldId id="262" r:id="rId12"/>
    <p:sldId id="263" r:id="rId13"/>
    <p:sldId id="265" r:id="rId14"/>
    <p:sldId id="274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581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D5C5DA-4D8A-4EA7-8103-2001860B0024}" type="datetimeFigureOut">
              <a:rPr lang="es-CO" smtClean="0"/>
              <a:t>12/09/2016</a:t>
            </a:fld>
            <a:endParaRPr lang="es-CO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A92A05-F788-41AB-B7DA-3E6443CA0243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Orientaciones para registrar Fallas en la Prestación del Servicio</a:t>
            </a:r>
            <a:br>
              <a:rPr lang="es-CO" dirty="0" smtClean="0"/>
            </a:br>
            <a:r>
              <a:rPr lang="es-CO" sz="2000" dirty="0" smtClean="0"/>
              <a:t>sistema integrado de calidad</a:t>
            </a:r>
            <a:br>
              <a:rPr lang="es-CO" sz="2000" dirty="0" smtClean="0"/>
            </a:br>
            <a:r>
              <a:rPr lang="es-CO" sz="2000" dirty="0" smtClean="0"/>
              <a:t>sede </a:t>
            </a:r>
            <a:r>
              <a:rPr lang="es-CO" sz="2000" dirty="0" err="1" smtClean="0"/>
              <a:t>bogotá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2000" dirty="0" smtClean="0"/>
              <a:t>2014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20876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Extensión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s-CO" sz="2600" dirty="0" smtClean="0"/>
              <a:t>Servicios</a:t>
            </a:r>
          </a:p>
          <a:p>
            <a:r>
              <a:rPr lang="es-CO" sz="2400" dirty="0" smtClean="0"/>
              <a:t>Servicios </a:t>
            </a:r>
            <a:r>
              <a:rPr lang="es-CO" sz="2400" dirty="0"/>
              <a:t>académicos de extensión</a:t>
            </a:r>
          </a:p>
          <a:p>
            <a:r>
              <a:rPr lang="es-CO" sz="2400" dirty="0"/>
              <a:t>Gestión de los proyectos de </a:t>
            </a:r>
            <a:r>
              <a:rPr lang="es-CO" sz="2400" dirty="0" smtClean="0"/>
              <a:t>Extensión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sz="2400" b="1" dirty="0" smtClean="0"/>
              <a:t>Fallas Identificadas</a:t>
            </a:r>
          </a:p>
          <a:p>
            <a:r>
              <a:rPr lang="es-CO" sz="2400" dirty="0"/>
              <a:t>Demora en los tiempos de ejecución del producto y/o servicio</a:t>
            </a:r>
          </a:p>
          <a:p>
            <a:r>
              <a:rPr lang="es-CO" sz="2400" dirty="0"/>
              <a:t>Entrega  no oportuna de los productos y/o servicios a la entidad contratante</a:t>
            </a:r>
          </a:p>
          <a:p>
            <a:r>
              <a:rPr lang="es-CO" sz="2400" dirty="0"/>
              <a:t>Demoras en la liquidación de los proyectos, programas y planes de extensión con entidades contratantes.</a:t>
            </a:r>
          </a:p>
          <a:p>
            <a:r>
              <a:rPr lang="es-CO" sz="2400" dirty="0"/>
              <a:t>Fallas en el </a:t>
            </a:r>
            <a:r>
              <a:rPr lang="es-CO" sz="2400" dirty="0" smtClean="0"/>
              <a:t>Sistema </a:t>
            </a:r>
            <a:r>
              <a:rPr lang="es-CO" sz="2400" dirty="0"/>
              <a:t>Hermes</a:t>
            </a:r>
          </a:p>
          <a:p>
            <a:endParaRPr lang="es-CO" sz="2400" dirty="0"/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96396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Bienestar Universitario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sz="2000" b="1" dirty="0" smtClean="0"/>
              <a:t>Servicios</a:t>
            </a:r>
          </a:p>
          <a:p>
            <a:r>
              <a:rPr lang="es-CO" sz="2000" dirty="0" smtClean="0"/>
              <a:t>prestación </a:t>
            </a:r>
            <a:r>
              <a:rPr lang="es-CO" sz="2000" dirty="0"/>
              <a:t>del servicio de los comedores universitarios</a:t>
            </a:r>
          </a:p>
          <a:p>
            <a:r>
              <a:rPr lang="es-CO" sz="2000" dirty="0"/>
              <a:t> servicio de salud, acompañamiento integral, cultura, deportes o apoyo socioeconómico</a:t>
            </a:r>
          </a:p>
          <a:p>
            <a:r>
              <a:rPr lang="es-CO" sz="2000" dirty="0"/>
              <a:t>Inscripción y registro de los Estudiantes a los programas de Bienestar </a:t>
            </a:r>
            <a:r>
              <a:rPr lang="es-CO" sz="2000" dirty="0" smtClean="0"/>
              <a:t>Universitario</a:t>
            </a:r>
          </a:p>
          <a:p>
            <a:pPr marL="0" indent="0">
              <a:buNone/>
            </a:pPr>
            <a:r>
              <a:rPr lang="es-CO" sz="2000" b="1" dirty="0" smtClean="0"/>
              <a:t>Fallas Identificadas</a:t>
            </a:r>
          </a:p>
          <a:p>
            <a:pPr algn="just"/>
            <a:r>
              <a:rPr lang="es-CO" sz="2000" dirty="0"/>
              <a:t>Incumplimiento de los estándares de calidad en la prestación del servicio de los comedores </a:t>
            </a:r>
            <a:r>
              <a:rPr lang="es-CO" sz="2000" dirty="0" smtClean="0"/>
              <a:t>universitarios</a:t>
            </a:r>
            <a:endParaRPr lang="es-CO" sz="2000" dirty="0"/>
          </a:p>
          <a:p>
            <a:pPr algn="just"/>
            <a:r>
              <a:rPr lang="es-CO" sz="2000" dirty="0"/>
              <a:t>Incumplimiento en los horarios de atención en los </a:t>
            </a:r>
            <a:r>
              <a:rPr lang="es-CO" sz="2000" dirty="0" smtClean="0"/>
              <a:t>servicios</a:t>
            </a:r>
            <a:endParaRPr lang="es-CO" sz="2000" dirty="0"/>
          </a:p>
          <a:p>
            <a:pPr algn="just"/>
            <a:r>
              <a:rPr lang="es-CO" sz="2000" dirty="0"/>
              <a:t>Incumplimiento Cronograma de Actividades de Bienestar</a:t>
            </a:r>
          </a:p>
          <a:p>
            <a:pPr algn="just"/>
            <a:r>
              <a:rPr lang="es-CO" sz="2000" dirty="0"/>
              <a:t>Fallas en la Difusión y promoción de Actividades</a:t>
            </a:r>
          </a:p>
          <a:p>
            <a:pPr algn="just"/>
            <a:r>
              <a:rPr lang="es-CO" sz="2000" dirty="0"/>
              <a:t>Errores en la información relacionada a los datos de los Usuarios</a:t>
            </a:r>
          </a:p>
          <a:p>
            <a:pPr algn="just"/>
            <a:r>
              <a:rPr lang="es-CO" sz="2000" dirty="0"/>
              <a:t>Falta de </a:t>
            </a:r>
            <a:r>
              <a:rPr lang="es-CO" sz="2000" dirty="0" smtClean="0"/>
              <a:t>personal </a:t>
            </a:r>
            <a:r>
              <a:rPr lang="es-CO" sz="2000" dirty="0"/>
              <a:t>para atender las solicitudes</a:t>
            </a:r>
          </a:p>
          <a:p>
            <a:pPr algn="just"/>
            <a:r>
              <a:rPr lang="es-CO" sz="2000" dirty="0" smtClean="0"/>
              <a:t>No </a:t>
            </a:r>
            <a:r>
              <a:rPr lang="es-CO" sz="2000" dirty="0"/>
              <a:t>responder a las solicitudes en los tiempos establecidos</a:t>
            </a:r>
          </a:p>
          <a:p>
            <a:pPr algn="just"/>
            <a:endParaRPr lang="es-CO" sz="2000" dirty="0"/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43398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Bibliotecas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b="1" dirty="0" smtClean="0"/>
              <a:t>Servicios</a:t>
            </a:r>
          </a:p>
          <a:p>
            <a:r>
              <a:rPr lang="es-CO" dirty="0" smtClean="0"/>
              <a:t>Préstamo </a:t>
            </a:r>
            <a:r>
              <a:rPr lang="es-CO" dirty="0"/>
              <a:t>externo</a:t>
            </a:r>
          </a:p>
          <a:p>
            <a:r>
              <a:rPr lang="es-CO" dirty="0"/>
              <a:t>Servicio de </a:t>
            </a:r>
            <a:r>
              <a:rPr lang="es-CO" dirty="0" smtClean="0"/>
              <a:t>Referencia</a:t>
            </a:r>
          </a:p>
          <a:p>
            <a:endParaRPr lang="es-CO" dirty="0"/>
          </a:p>
          <a:p>
            <a:pPr marL="0" indent="0">
              <a:buNone/>
            </a:pPr>
            <a:r>
              <a:rPr lang="es-CO" b="1" dirty="0" smtClean="0"/>
              <a:t>Fallas Identificadas</a:t>
            </a:r>
          </a:p>
          <a:p>
            <a:r>
              <a:rPr lang="es-CO" dirty="0"/>
              <a:t>Dificultad en la ubicación física del material bibliográfico por parte del usuario</a:t>
            </a:r>
          </a:p>
          <a:p>
            <a:r>
              <a:rPr lang="es-CO" dirty="0"/>
              <a:t>Falta de disponibilidad del material bibliográfico para préstamo</a:t>
            </a:r>
          </a:p>
          <a:p>
            <a:r>
              <a:rPr lang="es-CO" dirty="0"/>
              <a:t>Incumplimiento ocasional en el criterio de oportunidad en la prestación del servicio</a:t>
            </a:r>
          </a:p>
          <a:p>
            <a:r>
              <a:rPr lang="es-CO" dirty="0"/>
              <a:t>Falta de pertinencia en algunas respuestas brindadas en el servicio de referencia.</a:t>
            </a:r>
          </a:p>
          <a:p>
            <a:r>
              <a:rPr lang="es-CO" dirty="0"/>
              <a:t>Fallas en el acceso a algunos recursos electrónicos</a:t>
            </a:r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9416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Despliegue del formulario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smtClean="0"/>
              <a:t>El profesional designado para calidad, deberá con cada dependencia relacionada explicar y orientar la estrategia «</a:t>
            </a:r>
            <a:r>
              <a:rPr lang="es-CO" i="1" dirty="0" smtClean="0"/>
              <a:t>Reporte de Fallas en la prestación del servicio» </a:t>
            </a:r>
            <a:r>
              <a:rPr lang="es-CO" dirty="0" smtClean="0"/>
              <a:t>con ayuda del </a:t>
            </a:r>
            <a:r>
              <a:rPr lang="es-CO" i="1" dirty="0" smtClean="0"/>
              <a:t>formulario</a:t>
            </a:r>
            <a:r>
              <a:rPr lang="es-CO" dirty="0" smtClean="0"/>
              <a:t> establecido con el fin de identificar aspectos a mejorar(servicio/fallas)</a:t>
            </a:r>
          </a:p>
        </p:txBody>
      </p:sp>
    </p:spTree>
    <p:extLst>
      <p:ext uri="{BB962C8B-B14F-4D97-AF65-F5344CB8AC3E}">
        <p14:creationId xmlns:p14="http://schemas.microsoft.com/office/powerpoint/2010/main" val="1534600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Acceso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268760"/>
            <a:ext cx="8884096" cy="4811365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13690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614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PASOS A SEGUIR:</a:t>
            </a:r>
            <a:br>
              <a:rPr lang="es-CO" dirty="0" smtClean="0"/>
            </a:br>
            <a:r>
              <a:rPr lang="es-CO" dirty="0" smtClean="0"/>
              <a:t>1.IDENTIFICACIÓN DE LA DEPENDENCIA Y USUARIO QUE REPORTA LA FALLA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509587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38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2.ESCOGENCIA DEL MACROPROCESO relacionado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1"/>
            <a:ext cx="6840760" cy="326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126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3.ESCOGENCIA DEL SERVICIO RELACIONADO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05678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41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4.ESCOGENCIA DE LA FALLA PRESENTADA CON RELACIÓN AL SERVICIO ESCOGIDO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2565"/>
            <a:ext cx="7272808" cy="435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24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5.DESCRIPCIÓN DE LAS ACCIONES QUE SE TOMARON PARA SOLUCIONAR LA FALLA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5976664" cy="498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80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solidFill>
                  <a:schemeClr val="bg2">
                    <a:lumMod val="25000"/>
                  </a:schemeClr>
                </a:solidFill>
              </a:rPr>
              <a:t>Establecer las directrices para el </a:t>
            </a:r>
            <a:r>
              <a:rPr lang="es-CO" i="1" dirty="0" smtClean="0">
                <a:solidFill>
                  <a:schemeClr val="bg2">
                    <a:lumMod val="25000"/>
                  </a:schemeClr>
                </a:solidFill>
              </a:rPr>
              <a:t>Reporte de fallas en la prestación del servicio </a:t>
            </a:r>
            <a:r>
              <a:rPr lang="es-CO" dirty="0" smtClean="0">
                <a:solidFill>
                  <a:schemeClr val="bg2">
                    <a:lumMod val="25000"/>
                  </a:schemeClr>
                </a:solidFill>
              </a:rPr>
              <a:t>en los procesos misionales en la Sede Bogotá.</a:t>
            </a:r>
            <a:endParaRPr lang="es-CO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0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Alcance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solidFill>
                  <a:schemeClr val="bg2">
                    <a:lumMod val="25000"/>
                  </a:schemeClr>
                </a:solidFill>
              </a:rPr>
              <a:t>Aplica a los productos/servicios que generan mayor impacto al usuario en los </a:t>
            </a:r>
            <a:r>
              <a:rPr lang="es-CO" dirty="0" err="1" smtClean="0">
                <a:solidFill>
                  <a:schemeClr val="bg2">
                    <a:lumMod val="25000"/>
                  </a:schemeClr>
                </a:solidFill>
              </a:rPr>
              <a:t>Macroprocesos</a:t>
            </a:r>
            <a:r>
              <a:rPr lang="es-CO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s-CO" b="1" dirty="0" smtClean="0">
                <a:solidFill>
                  <a:schemeClr val="bg2">
                    <a:lumMod val="25000"/>
                  </a:schemeClr>
                </a:solidFill>
              </a:rPr>
              <a:t>Formación, Investigación, Extensión, Bienestar Universitario y Bibliotecas</a:t>
            </a:r>
            <a:r>
              <a:rPr lang="es-CO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O" b="1" dirty="0" smtClean="0">
                <a:solidFill>
                  <a:schemeClr val="bg2">
                    <a:lumMod val="25000"/>
                  </a:schemeClr>
                </a:solidFill>
              </a:rPr>
              <a:t>a nivel Central , Facultades e Institutos de la Sede Bogotá.</a:t>
            </a:r>
            <a:endParaRPr lang="es-CO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6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Descripción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norma ISO 9001 y NTC GP 1000 establecen en el requisito 8.3</a:t>
            </a:r>
          </a:p>
          <a:p>
            <a:pPr marL="0" indent="0" algn="just">
              <a:buNone/>
            </a:pPr>
            <a:r>
              <a:rPr lang="es-CO" dirty="0" smtClean="0"/>
              <a:t>«</a:t>
            </a:r>
            <a:r>
              <a:rPr lang="es-CO" sz="2800" i="1" u="sng" dirty="0" smtClean="0">
                <a:solidFill>
                  <a:schemeClr val="bg2">
                    <a:lumMod val="25000"/>
                  </a:schemeClr>
                </a:solidFill>
              </a:rPr>
              <a:t>La </a:t>
            </a:r>
            <a:r>
              <a:rPr lang="es-CO" sz="2800" i="1" u="sng" dirty="0">
                <a:solidFill>
                  <a:schemeClr val="bg2">
                    <a:lumMod val="25000"/>
                  </a:schemeClr>
                </a:solidFill>
              </a:rPr>
              <a:t>entidad debe asegurarse de que el producto y/o </a:t>
            </a:r>
            <a:r>
              <a:rPr lang="es-CO" sz="2800" i="1" u="sng" dirty="0" smtClean="0">
                <a:solidFill>
                  <a:schemeClr val="bg2">
                    <a:lumMod val="25000"/>
                  </a:schemeClr>
                </a:solidFill>
              </a:rPr>
              <a:t>servicios </a:t>
            </a:r>
            <a:r>
              <a:rPr lang="es-CO" sz="2800" i="1" u="sng" dirty="0">
                <a:solidFill>
                  <a:schemeClr val="bg2">
                    <a:lumMod val="25000"/>
                  </a:schemeClr>
                </a:solidFill>
              </a:rPr>
              <a:t>que no sea conforme con los requisitos </a:t>
            </a:r>
            <a:r>
              <a:rPr lang="es-CO" sz="2800" i="1" u="sng" dirty="0" smtClean="0">
                <a:solidFill>
                  <a:schemeClr val="bg2">
                    <a:lumMod val="25000"/>
                  </a:schemeClr>
                </a:solidFill>
              </a:rPr>
              <a:t>establecidos</a:t>
            </a:r>
            <a:r>
              <a:rPr lang="es-CO" sz="2800" i="1" u="sng" dirty="0">
                <a:solidFill>
                  <a:schemeClr val="bg2">
                    <a:lumMod val="25000"/>
                  </a:schemeClr>
                </a:solidFill>
              </a:rPr>
              <a:t>, se identifica y controla para </a:t>
            </a:r>
            <a:r>
              <a:rPr lang="es-CO" sz="2800" i="1" u="sng" dirty="0" smtClean="0">
                <a:solidFill>
                  <a:schemeClr val="bg2">
                    <a:lumMod val="25000"/>
                  </a:schemeClr>
                </a:solidFill>
              </a:rPr>
              <a:t>prevenir </a:t>
            </a:r>
            <a:r>
              <a:rPr lang="es-CO" sz="2800" i="1" u="sng" dirty="0">
                <a:solidFill>
                  <a:schemeClr val="bg2">
                    <a:lumMod val="25000"/>
                  </a:schemeClr>
                </a:solidFill>
              </a:rPr>
              <a:t>su uso o entrega no intencionados</a:t>
            </a:r>
            <a:r>
              <a:rPr lang="es-CO" sz="2800" i="1" u="sng" dirty="0" smtClean="0">
                <a:solidFill>
                  <a:schemeClr val="bg2">
                    <a:lumMod val="25000"/>
                  </a:schemeClr>
                </a:solidFill>
              </a:rPr>
              <a:t>.»</a:t>
            </a:r>
            <a:endParaRPr lang="es-CO" sz="2800" i="1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7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Qué </a:t>
            </a:r>
            <a:r>
              <a:rPr lang="es-CO" dirty="0"/>
              <a:t>e</a:t>
            </a:r>
            <a:r>
              <a:rPr lang="es-CO" dirty="0" smtClean="0"/>
              <a:t>s producto/servicio no conforme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>
                <a:solidFill>
                  <a:schemeClr val="bg2">
                    <a:lumMod val="25000"/>
                  </a:schemeClr>
                </a:solidFill>
              </a:rPr>
              <a:t>Aquel producto o servicio que no cumple las características establecidas por la Universidad Nacional a nivel normativo, procedimiento y/o del usuario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855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No conformidad reincidente</a:t>
            </a:r>
            <a:br>
              <a:rPr lang="es-CO" dirty="0" smtClean="0"/>
            </a:br>
            <a:r>
              <a:rPr lang="es-CO" dirty="0" smtClean="0"/>
              <a:t>por parte de ICONTEC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i="1" dirty="0" smtClean="0"/>
              <a:t>«</a:t>
            </a:r>
            <a:r>
              <a:rPr lang="es-CO" i="1" dirty="0" smtClean="0">
                <a:solidFill>
                  <a:schemeClr val="bg2">
                    <a:lumMod val="25000"/>
                  </a:schemeClr>
                </a:solidFill>
              </a:rPr>
              <a:t>La entidad no ha asegurado la implementación de la estrategia de reporte de fallas en la prestación del servicio en todos los niveles aplicables acorde al procedimiento establecido»</a:t>
            </a:r>
            <a:endParaRPr lang="es-CO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5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9847" y="1340768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endParaRPr lang="es-CO" b="1" dirty="0" smtClean="0"/>
          </a:p>
          <a:p>
            <a:pPr marL="0" indent="0" algn="ctr">
              <a:buNone/>
            </a:pPr>
            <a:r>
              <a:rPr lang="es-CO" b="1" dirty="0" smtClean="0"/>
              <a:t>DESCRIPCIÓN DE SERVICIOS Y FALLAS RELACIONADOS (Mayor impacto y reincidencia)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8971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Formación </a:t>
            </a:r>
            <a:r>
              <a:rPr lang="es-CO" sz="2200" dirty="0" smtClean="0"/>
              <a:t>(Servicios y fallas identificadas)</a:t>
            </a:r>
            <a:endParaRPr lang="es-CO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endParaRPr lang="es-CO" sz="5600" dirty="0" smtClean="0"/>
          </a:p>
          <a:p>
            <a:pPr marL="0" indent="0">
              <a:buNone/>
            </a:pPr>
            <a:r>
              <a:rPr lang="es-CO" sz="5600" dirty="0" smtClean="0"/>
              <a:t>SERVICIOS</a:t>
            </a:r>
          </a:p>
          <a:p>
            <a:pPr marL="0" indent="0">
              <a:buNone/>
            </a:pPr>
            <a:endParaRPr lang="es-CO" sz="5600" dirty="0" smtClean="0"/>
          </a:p>
          <a:p>
            <a:r>
              <a:rPr lang="es-CO" sz="5600" dirty="0" smtClean="0"/>
              <a:t>Inscripción</a:t>
            </a:r>
            <a:r>
              <a:rPr lang="es-CO" sz="5600" dirty="0"/>
              <a:t>, adición y/o cancelación de </a:t>
            </a:r>
            <a:r>
              <a:rPr lang="es-CO" sz="5600" dirty="0" smtClean="0"/>
              <a:t>asignaturas</a:t>
            </a:r>
          </a:p>
          <a:p>
            <a:r>
              <a:rPr lang="es-CO" sz="5600" dirty="0"/>
              <a:t>Programación de </a:t>
            </a:r>
            <a:r>
              <a:rPr lang="es-CO" sz="5600" dirty="0" smtClean="0"/>
              <a:t>clases</a:t>
            </a:r>
            <a:endParaRPr lang="es-CO" sz="5600" dirty="0"/>
          </a:p>
          <a:p>
            <a:r>
              <a:rPr lang="es-CO" sz="5600" dirty="0"/>
              <a:t>Ingreso de Calificaciones</a:t>
            </a:r>
          </a:p>
          <a:p>
            <a:r>
              <a:rPr lang="es-CO" sz="5500" dirty="0"/>
              <a:t>Solicitudes estudiantiles</a:t>
            </a:r>
          </a:p>
          <a:p>
            <a:r>
              <a:rPr lang="es-CO" sz="5500" dirty="0"/>
              <a:t>Programación académica</a:t>
            </a:r>
          </a:p>
          <a:p>
            <a:r>
              <a:rPr lang="es-CO" sz="5500" dirty="0"/>
              <a:t>Planes de Mejoramiento de los programas curriculares</a:t>
            </a:r>
          </a:p>
          <a:p>
            <a:r>
              <a:rPr lang="es-CO" sz="5500" dirty="0"/>
              <a:t>Entrega de Certificados/</a:t>
            </a:r>
            <a:r>
              <a:rPr lang="es-CO" sz="5500" dirty="0" err="1"/>
              <a:t>Titulos</a:t>
            </a:r>
            <a:endParaRPr lang="es-CO" sz="5500" dirty="0"/>
          </a:p>
          <a:p>
            <a:r>
              <a:rPr lang="es-CO" sz="5500" dirty="0" smtClean="0"/>
              <a:t>Actualización </a:t>
            </a:r>
            <a:r>
              <a:rPr lang="es-CO" sz="5500" dirty="0"/>
              <a:t>de Historias </a:t>
            </a:r>
            <a:r>
              <a:rPr lang="es-CO" sz="5500" dirty="0" smtClean="0"/>
              <a:t>académicas</a:t>
            </a:r>
            <a:endParaRPr lang="es-CO" sz="5500" dirty="0"/>
          </a:p>
          <a:p>
            <a:r>
              <a:rPr lang="es-CO" sz="5500" dirty="0"/>
              <a:t>Liquidación de </a:t>
            </a:r>
            <a:r>
              <a:rPr lang="es-CO" sz="5500" dirty="0" smtClean="0"/>
              <a:t>matricula</a:t>
            </a:r>
            <a:endParaRPr lang="es-CO" sz="5500" dirty="0"/>
          </a:p>
          <a:p>
            <a:r>
              <a:rPr lang="es-CO" sz="5500" dirty="0" smtClean="0"/>
              <a:t>Carnetización</a:t>
            </a:r>
          </a:p>
          <a:p>
            <a:r>
              <a:rPr lang="es-CO" sz="5500" dirty="0" smtClean="0"/>
              <a:t>Proceso </a:t>
            </a:r>
            <a:r>
              <a:rPr lang="es-CO" sz="5500" dirty="0"/>
              <a:t>de </a:t>
            </a:r>
            <a:r>
              <a:rPr lang="es-CO" sz="5500" dirty="0" smtClean="0"/>
              <a:t>Admisiones</a:t>
            </a:r>
          </a:p>
          <a:p>
            <a:pPr marL="0" indent="0">
              <a:buNone/>
            </a:pPr>
            <a:endParaRPr lang="es-CO" sz="5500" dirty="0"/>
          </a:p>
          <a:p>
            <a:pPr marL="0" indent="0">
              <a:buNone/>
            </a:pPr>
            <a:endParaRPr lang="es-CO" sz="5500" dirty="0" smtClean="0"/>
          </a:p>
          <a:p>
            <a:pPr marL="0" indent="0">
              <a:buNone/>
            </a:pPr>
            <a:endParaRPr lang="es-CO" sz="5500" dirty="0"/>
          </a:p>
          <a:p>
            <a:pPr marL="0" indent="0">
              <a:buNone/>
            </a:pPr>
            <a:endParaRPr lang="es-CO" sz="5500" dirty="0" smtClean="0"/>
          </a:p>
          <a:p>
            <a:pPr marL="0" indent="0">
              <a:buNone/>
            </a:pPr>
            <a:endParaRPr lang="es-CO" sz="5500" dirty="0"/>
          </a:p>
          <a:p>
            <a:pPr marL="0" indent="0">
              <a:buNone/>
            </a:pPr>
            <a:endParaRPr lang="es-CO" sz="5500" dirty="0" smtClean="0"/>
          </a:p>
          <a:p>
            <a:pPr marL="0" indent="0">
              <a:buNone/>
            </a:pPr>
            <a:endParaRPr lang="es-CO" sz="5500" dirty="0"/>
          </a:p>
          <a:p>
            <a:pPr marL="0" indent="0">
              <a:buNone/>
            </a:pPr>
            <a:endParaRPr lang="es-CO" sz="5500" dirty="0" smtClean="0"/>
          </a:p>
          <a:p>
            <a:pPr marL="0" indent="0">
              <a:buNone/>
            </a:pPr>
            <a:endParaRPr lang="es-CO" sz="5500" dirty="0"/>
          </a:p>
          <a:p>
            <a:pPr marL="0" indent="0">
              <a:buNone/>
            </a:pPr>
            <a:endParaRPr lang="es-CO" sz="5500" dirty="0"/>
          </a:p>
          <a:p>
            <a:pPr marL="0" indent="0">
              <a:buNone/>
            </a:pPr>
            <a:r>
              <a:rPr lang="es-CO" sz="5600" dirty="0" smtClean="0"/>
              <a:t>           FALLAS IDENTIFICADAS</a:t>
            </a:r>
          </a:p>
          <a:p>
            <a:pPr algn="just"/>
            <a:r>
              <a:rPr lang="es-CO" sz="4800" dirty="0" smtClean="0">
                <a:solidFill>
                  <a:schemeClr val="bg2">
                    <a:lumMod val="10000"/>
                  </a:schemeClr>
                </a:solidFill>
              </a:rPr>
              <a:t>Errores </a:t>
            </a:r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en la programación académica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No contar con recursos físicos ni docentes para abrir un curso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Ofertar cursos sin contar con los recursos necesarios(docentes/aulas)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Entregar al estudiante información errónea o incompleta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Inscripción de  asignaturas sin cumplir prerrequisitos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No tramitar una solicitud de cancelación extemporánea de asignaturas dentro del calendario académico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No aparece un estudiante en lista de clase y por lo tanto no se puede ingresar la calificación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No registrar/ publicar las notas de las evaluaciones dentro del periodo definido por el estatuto estudiantil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Inscribir Trabajo de Grado (pregrado), proyecto de tesis, propuesta de trabajo final, trabajo final o tesis con el docente tutor equivocado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Actividades de los Planes de mejoramiento no implementadas 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Entregar documento para la renovación de acreditación después de la fecha de vencimiento de la anterior acreditación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No tramitar una solicitud por parte del Comité Asesor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No entregar a tiempo, no divulgar o no cumplir con el   programa calendario (contenido, fechas y forma de evaluación)</a:t>
            </a:r>
          </a:p>
          <a:p>
            <a:pPr algn="just"/>
            <a:r>
              <a:rPr lang="es-CO" sz="4800" dirty="0">
                <a:solidFill>
                  <a:schemeClr val="bg2">
                    <a:lumMod val="10000"/>
                  </a:schemeClr>
                </a:solidFill>
              </a:rPr>
              <a:t>Inasistencia de un docente a clase sin previo aviso a los estudiantes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530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Investigación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s-CO" b="1" dirty="0" smtClean="0"/>
              <a:t>Servicios/Productos</a:t>
            </a:r>
          </a:p>
          <a:p>
            <a:r>
              <a:rPr lang="es-CO" dirty="0" smtClean="0"/>
              <a:t>Convocatorias </a:t>
            </a:r>
            <a:r>
              <a:rPr lang="es-CO" dirty="0"/>
              <a:t>de </a:t>
            </a:r>
            <a:r>
              <a:rPr lang="es-CO" dirty="0" smtClean="0"/>
              <a:t>Investigación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dirty="0"/>
              <a:t>Gestión de Proyectos de </a:t>
            </a:r>
            <a:r>
              <a:rPr lang="es-CO" dirty="0" smtClean="0"/>
              <a:t>Investigación</a:t>
            </a:r>
          </a:p>
          <a:p>
            <a:pPr marL="0" indent="0">
              <a:buNone/>
            </a:pPr>
            <a:endParaRPr lang="es-CO" dirty="0"/>
          </a:p>
          <a:p>
            <a:r>
              <a:rPr lang="es-CO" dirty="0"/>
              <a:t>Publicaciones de </a:t>
            </a:r>
            <a:r>
              <a:rPr lang="es-CO" dirty="0" smtClean="0"/>
              <a:t>Investigación</a:t>
            </a:r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pPr marL="0" indent="0">
              <a:buNone/>
            </a:pPr>
            <a:r>
              <a:rPr lang="es-CO" b="1" dirty="0" smtClean="0"/>
              <a:t>Fallas Identificadas</a:t>
            </a:r>
            <a:endParaRPr lang="es-CO" b="1" dirty="0"/>
          </a:p>
          <a:p>
            <a:r>
              <a:rPr lang="es-CO" dirty="0"/>
              <a:t>"Términos de referencia de las </a:t>
            </a:r>
            <a:r>
              <a:rPr lang="es-CO" dirty="0" smtClean="0"/>
              <a:t>convocatorias errados</a:t>
            </a:r>
            <a:r>
              <a:rPr lang="es-CO" dirty="0"/>
              <a:t>, incompletos o no </a:t>
            </a:r>
            <a:r>
              <a:rPr lang="es-CO" dirty="0" smtClean="0"/>
              <a:t>publicados</a:t>
            </a:r>
            <a:r>
              <a:rPr lang="es-CO" dirty="0"/>
              <a:t>.</a:t>
            </a:r>
          </a:p>
          <a:p>
            <a:r>
              <a:rPr lang="es-CO" dirty="0"/>
              <a:t>Fallas en el Sistema </a:t>
            </a:r>
            <a:r>
              <a:rPr lang="es-CO" dirty="0" smtClean="0"/>
              <a:t>Hermes.</a:t>
            </a:r>
            <a:endParaRPr lang="es-CO" dirty="0"/>
          </a:p>
          <a:p>
            <a:r>
              <a:rPr lang="es-CO" dirty="0"/>
              <a:t> Publicación errada de resultados de las </a:t>
            </a:r>
            <a:r>
              <a:rPr lang="es-CO" dirty="0" smtClean="0"/>
              <a:t>Convocatorias.</a:t>
            </a:r>
            <a:endParaRPr lang="es-CO" dirty="0"/>
          </a:p>
          <a:p>
            <a:r>
              <a:rPr lang="es-CO" dirty="0" smtClean="0"/>
              <a:t>Publicaciones </a:t>
            </a:r>
            <a:r>
              <a:rPr lang="es-CO" dirty="0"/>
              <a:t>o producción intelectual inconsistente, errada, incompleta e inoportuna</a:t>
            </a:r>
            <a:r>
              <a:rPr lang="es-CO" dirty="0" smtClean="0"/>
              <a:t>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427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1607</TotalTime>
  <Words>774</Words>
  <Application>Microsoft Office PowerPoint</Application>
  <PresentationFormat>Presentación en pantalla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Viajes</vt:lpstr>
      <vt:lpstr>Orientaciones para registrar Fallas en la Prestación del Servicio sistema integrado de calidad sede bogotá 2014</vt:lpstr>
      <vt:lpstr>Objetivo</vt:lpstr>
      <vt:lpstr>Alcance</vt:lpstr>
      <vt:lpstr>Descripción</vt:lpstr>
      <vt:lpstr>Qué es producto/servicio no conforme</vt:lpstr>
      <vt:lpstr>No conformidad reincidente por parte de ICONTEC</vt:lpstr>
      <vt:lpstr>Presentación de PowerPoint</vt:lpstr>
      <vt:lpstr>Formación (Servicios y fallas identificadas)</vt:lpstr>
      <vt:lpstr>Investigación</vt:lpstr>
      <vt:lpstr>Extensión</vt:lpstr>
      <vt:lpstr>Bienestar Universitario</vt:lpstr>
      <vt:lpstr>Bibliotecas</vt:lpstr>
      <vt:lpstr>Despliegue del formulario </vt:lpstr>
      <vt:lpstr>Acceso </vt:lpstr>
      <vt:lpstr>PASOS A SEGUIR: 1.IDENTIFICACIÓN DE LA DEPENDENCIA Y USUARIO QUE REPORTA LA FALLA</vt:lpstr>
      <vt:lpstr>2.ESCOGENCIA DEL MACROPROCESO relacionado</vt:lpstr>
      <vt:lpstr>3.ESCOGENCIA DEL SERVICIO RELACIONADO</vt:lpstr>
      <vt:lpstr>4.ESCOGENCIA DE LA FALLA PRESENTADA CON RELACIÓN AL SERVICIO ESCOGIDO</vt:lpstr>
      <vt:lpstr>5.DESCRIPCIÓN DE LAS ACCIONES QUE SE TOMARON PARA SOLUCIONAR LA FALLA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Orientaciones para registrar Fallas en la Prestación del Servicio sistema integrado de calidad sede bogotá 2014</dc:title>
  <dc:creator>Diana Davila</dc:creator>
  <cp:lastModifiedBy>Usuario</cp:lastModifiedBy>
  <cp:revision>7</cp:revision>
  <dcterms:created xsi:type="dcterms:W3CDTF">2014-10-28T17:03:31Z</dcterms:created>
  <dcterms:modified xsi:type="dcterms:W3CDTF">2016-09-12T18:12:41Z</dcterms:modified>
</cp:coreProperties>
</file>